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50"/>
  </p:notesMasterIdLst>
  <p:sldIdLst>
    <p:sldId id="273" r:id="rId3"/>
    <p:sldId id="275" r:id="rId4"/>
    <p:sldId id="383" r:id="rId5"/>
    <p:sldId id="384" r:id="rId6"/>
    <p:sldId id="385" r:id="rId7"/>
    <p:sldId id="386" r:id="rId8"/>
    <p:sldId id="368" r:id="rId9"/>
    <p:sldId id="276" r:id="rId10"/>
    <p:sldId id="277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6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80" r:id="rId30"/>
    <p:sldId id="381" r:id="rId31"/>
    <p:sldId id="291" r:id="rId32"/>
    <p:sldId id="287" r:id="rId33"/>
    <p:sldId id="290" r:id="rId34"/>
    <p:sldId id="355" r:id="rId35"/>
    <p:sldId id="356" r:id="rId36"/>
    <p:sldId id="382" r:id="rId37"/>
    <p:sldId id="357" r:id="rId38"/>
    <p:sldId id="358" r:id="rId39"/>
    <p:sldId id="359" r:id="rId40"/>
    <p:sldId id="360" r:id="rId41"/>
    <p:sldId id="363" r:id="rId42"/>
    <p:sldId id="362" r:id="rId43"/>
    <p:sldId id="364" r:id="rId44"/>
    <p:sldId id="361" r:id="rId45"/>
    <p:sldId id="365" r:id="rId46"/>
    <p:sldId id="366" r:id="rId47"/>
    <p:sldId id="367" r:id="rId48"/>
    <p:sldId id="33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9" autoAdjust="0"/>
  </p:normalViewPr>
  <p:slideViewPr>
    <p:cSldViewPr snapToGrid="0">
      <p:cViewPr varScale="1">
        <p:scale>
          <a:sx n="103" d="100"/>
          <a:sy n="103" d="100"/>
        </p:scale>
        <p:origin x="115" y="17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0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7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</a:t>
            </a:r>
            <a:br>
              <a:rPr lang="en-US" altLang="zh-CN"/>
            </a:br>
            <a:r>
              <a:rPr lang="en-US" altLang="zh-CN"/>
              <a:t>Navigation</a:t>
            </a:r>
            <a:br>
              <a:rPr lang="en-US" altLang="zh-CN"/>
            </a:br>
            <a:r>
              <a:rPr lang="en-US" altLang="zh-CN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511551"/>
            <a:ext cx="4301133" cy="811638"/>
          </a:xfrm>
        </p:spPr>
        <p:txBody>
          <a:bodyPr/>
          <a:lstStyle/>
          <a:p>
            <a:r>
              <a:rPr lang="en-US" altLang="zh-CN" sz="2000" dirty="0"/>
              <a:t>Shengxiong Wu - 217993254</a:t>
            </a:r>
          </a:p>
          <a:p>
            <a:r>
              <a:rPr lang="en-US" altLang="zh-CN" sz="2000" dirty="0"/>
              <a:t>Haochen Wang - 216754236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F586E-690F-8B5B-A956-8132CDCD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Design - 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6F20FC-F29C-56B9-DFF2-BAA30CB214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2EF86D-4E08-74E3-C753-D839B445D4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https://en.wikipedia.org/wiki/Edsger_W._Dijkstra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E8AE41-7238-909F-E77B-6C71D76F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Shortest Path?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Single-source shortest path problem</a:t>
            </a:r>
          </a:p>
          <a:p>
            <a:pPr lvl="2">
              <a:lnSpc>
                <a:spcPct val="150000"/>
              </a:lnSpc>
            </a:pPr>
            <a:r>
              <a:rPr lang="en-US" altLang="zh-CN" sz="2800" dirty="0"/>
              <a:t>Dijkstra’s Algorithm!</a:t>
            </a:r>
            <a:endParaRPr lang="zh-CN" altLang="en-US" sz="28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4753AFD-FF3F-18D5-011A-65D61D2D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11" y="2554397"/>
            <a:ext cx="2635786" cy="35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89771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FBDA8E-4001-E155-75B0-EFF384E2F0BE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B5AF6FA-F3BA-51CF-E26E-4044D689D042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195CC8E-B667-EFC3-EE0C-FFC597F16AF5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67BE160-886F-ED3F-29C9-EB2552517EB9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1BAF728-02F3-C220-FDCB-453B2E7DBE30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9FE3BD2-71B3-D42A-F427-E2DF0E6FF4FF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E9A42B4-B08D-16A1-95BC-73F725B91251}"/>
              </a:ext>
            </a:extLst>
          </p:cNvPr>
          <p:cNvCxnSpPr>
            <a:cxnSpLocks/>
            <a:stCxn id="7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E797100-C20D-088A-2150-EF3A96FCC6D3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176BA25-807D-355C-5ACE-464175C74D79}"/>
              </a:ext>
            </a:extLst>
          </p:cNvPr>
          <p:cNvCxnSpPr>
            <a:cxnSpLocks/>
            <a:stCxn id="11" idx="0"/>
            <a:endCxn id="12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02421CD-BB09-D366-8075-3ED74A6FCEAE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3C879F-9F3F-4789-3CBA-20352B13AD76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ED640EA-C388-2DC1-47EF-2B4322114B1F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B210E4-7254-FFD2-BCD4-4C6D81373EC1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192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90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BCC9F9-3B0E-36AD-CAE8-5A288B532CB6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094C26E-EDFD-A79B-7925-8BD386DB246F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2EE6B4B-D699-1BCE-7B02-07985C6CC6B5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8D90827-D813-1438-433C-999CCCCF0BB1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8D6CCAF-D7A5-11D1-A27A-832B30F34B4E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075DF6-4921-FEAC-9407-A6D9280B07E1}"/>
              </a:ext>
            </a:extLst>
          </p:cNvPr>
          <p:cNvCxnSpPr>
            <a:cxnSpLocks/>
            <a:stCxn id="5" idx="0"/>
            <a:endCxn id="7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C4E6C98-A3C6-1B52-255A-FBF2B873D046}"/>
              </a:ext>
            </a:extLst>
          </p:cNvPr>
          <p:cNvCxnSpPr>
            <a:cxnSpLocks/>
            <a:stCxn id="5" idx="5"/>
            <a:endCxn id="11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85649B-201C-735A-863D-A613EA12E685}"/>
              </a:ext>
            </a:extLst>
          </p:cNvPr>
          <p:cNvCxnSpPr>
            <a:cxnSpLocks/>
            <a:stCxn id="11" idx="6"/>
            <a:endCxn id="6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B1E41AE-00FD-1A74-A124-387ED0A1A3E3}"/>
              </a:ext>
            </a:extLst>
          </p:cNvPr>
          <p:cNvCxnSpPr>
            <a:cxnSpLocks/>
            <a:stCxn id="6" idx="0"/>
            <a:endCxn id="7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2F72CE4-D468-3AD6-3F52-BB337265798B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B2C755-7E5E-7F06-1349-2EE5EBC19038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37A58E-971D-94D2-9D17-1DCBF14D423A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A3F4AB-D253-33A6-99C2-B9C381D016AB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984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537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B,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1E6583-05CC-9841-461F-B6FE58F06D25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68DA9E-FCDD-0BB9-BC34-FC04ABF5AD61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565B69C-04ED-CFCD-B515-102C8C78E15D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A159B8E-42CE-C37B-3063-C21B1404A9CC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021E78B-837F-2888-F7B7-F43CEB17480B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BEFF221-3679-91BF-FCD6-A55FE3B0DB64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6F06BEA-00DF-C76C-44FD-065DE9265567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2E6F0EC-9EF5-257C-5A93-C1062724B9AE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08FA1D4-2F02-D8FE-BBE2-C67C4FECC12D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57165B0-E587-D081-5FC5-94E4B793FAF6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C0FAB51-A5C0-89EF-DFC1-2B1008DA6D23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07B47F-BC62-7480-05B5-53481ED83EE9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091A906-18B8-45B9-48E1-29BB7A47D6E3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7746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27583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BBEEDD-E831-BD51-F9EE-64749EAEB2A8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3EB5781-AA12-31F5-2C0D-1FDD6D6D1C5E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948E76-42B6-C187-1AB0-515653EF9E38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935FBCE-733B-0C70-7FB1-C5CB5013F5C6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77818E-778A-5312-63B9-B910C08A2A58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CF8E38-886F-1A1B-126F-5637FAC4BA45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4F2510E-2316-8186-8E16-48309D35102F}"/>
              </a:ext>
            </a:extLst>
          </p:cNvPr>
          <p:cNvCxnSpPr>
            <a:cxnSpLocks/>
            <a:stCxn id="6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C42B979-0B65-A6E5-6F71-BB46E957A9FE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CA9EAE3-275E-F48D-7D5B-367775E93DA9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3FE7B0D-2D07-C2E1-D354-8415CEA16CB5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E59A5B-C81E-3CED-8181-2EFC40AB455A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574B1D-A813-1CF5-7E46-072C526A0632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FD7F73-7993-234E-DE4A-12FFD70B529B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392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16855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8+7 = 15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B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C,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BBAD2-740E-12A2-A754-CDD1BC8D117C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</a:t>
            </a:r>
            <a:endParaRPr lang="zh-CN" altLang="en-US" sz="28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57AD1DC-2DE7-6B39-B330-AB94BB1DD246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C8DEA3B-3027-CCA5-DDDB-F14E5E233BB1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EBC997C-D797-5ED5-C654-1AA88B8B1270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B664949-32CD-65D4-C6C4-41E53E4753A4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583FB46-C273-FAB6-37C3-3C9CDB8EE719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ABAB3B7-DB2A-A8EF-B2D1-826EF8F3AE58}"/>
              </a:ext>
            </a:extLst>
          </p:cNvPr>
          <p:cNvCxnSpPr>
            <a:cxnSpLocks/>
            <a:stCxn id="6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31442A9-5942-A6EC-6DF3-890A0E668937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7B86FF1-E268-0013-0811-B47623E20B4C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02BF48-43D7-EED6-D542-5DF68B14545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9E89AE-4054-42B1-21A4-CD5F53213710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C64753-0F7D-677B-F19C-55D8125FFFAC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81B3EB-DD33-1F0A-C601-2A6CEB15DB81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154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898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8+7 = 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A-&gt;B-&gt;D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4E051C-A177-12E3-8B16-D8EB1BD913D5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6AB9EBA-63B3-11E1-3F2D-E202A13471D3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CAA78B0-4464-ADAE-182E-F03B6E73E2C3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67B3258-AF4A-DD0A-B0EE-2F01C1E5ADF3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FD6D620-0F90-F1E6-6488-20301A0F4922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2E5F76-0581-B83B-3DE2-CC947D648FA0}"/>
              </a:ext>
            </a:extLst>
          </p:cNvPr>
          <p:cNvCxnSpPr>
            <a:cxnSpLocks/>
            <a:stCxn id="5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4A23B95-5854-D22E-CCA9-6F8A3D2E4F7F}"/>
              </a:ext>
            </a:extLst>
          </p:cNvPr>
          <p:cNvCxnSpPr>
            <a:cxnSpLocks/>
            <a:stCxn id="5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6BC44C-9882-09A0-9502-CBE46D6195AA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CE63988-2FC1-FB9E-48D4-20E46C8BF5A0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DDAE083-9AE5-2827-9B7E-CED6E715947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6C643C-6E69-E0BC-D43E-A43D536FF4EE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971E05-1E5C-69D4-AFA5-F2F72C7960B6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DC9CF0-E6AD-3493-F87E-42D6AA5CFCFE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89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9050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3+3=6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C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832F2B5-0474-7352-0E0F-4079F6C15CAF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A50258-F9F5-4071-D784-1758BE9AC1FD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3309286-A969-3F5D-BFD8-713E540224E6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464CE9-9FCE-B119-DC19-FE30EA118996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39294FD-A36C-22EA-9185-8A2BBA4FA746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2C1B022-5DAD-EFCD-6D61-ABCBF170EFA7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20E775C-1D61-44E9-08FA-B4C4E63F790F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C0C9742-622A-8D40-F5BC-FE8E616D44C4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D59EE8B-6850-12E4-B60A-D7E6DB7791B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899057-D863-6CA3-0873-6901C1C03CD8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4D30284-2C0A-1140-BB3F-9BC126C4A1E5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A07CB9F-5BAB-C976-68D7-75B9BF98CF56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1630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649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</a:t>
            </a:r>
            <a:endParaRPr lang="zh-CN" altLang="en-US" sz="2800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7EA9812C-2021-FB4B-1647-E623ED14E4D5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9E0F501-EB63-5DF4-2807-A69D322695D2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B161FA5-D7D4-4F0E-7D7D-5239BE1AC0FD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E06916FE-137A-5C7F-28EC-826FD56A47D2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1BAF8D0-475D-7C98-E3D0-2617FCBE0537}"/>
              </a:ext>
            </a:extLst>
          </p:cNvPr>
          <p:cNvCxnSpPr>
            <a:cxnSpLocks/>
            <a:stCxn id="58" idx="0"/>
            <a:endCxn id="60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701266D-4906-BFC4-EB3D-7723D3C7A428}"/>
              </a:ext>
            </a:extLst>
          </p:cNvPr>
          <p:cNvCxnSpPr>
            <a:cxnSpLocks/>
            <a:stCxn id="58" idx="5"/>
            <a:endCxn id="61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8106556-2619-3BAC-8A05-594FE79C731B}"/>
              </a:ext>
            </a:extLst>
          </p:cNvPr>
          <p:cNvCxnSpPr>
            <a:cxnSpLocks/>
            <a:stCxn id="61" idx="6"/>
            <a:endCxn id="59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581C0CA-E634-CBB4-0731-7729A924DA2E}"/>
              </a:ext>
            </a:extLst>
          </p:cNvPr>
          <p:cNvCxnSpPr>
            <a:cxnSpLocks/>
            <a:stCxn id="59" idx="0"/>
            <a:endCxn id="60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631E69D1-4FFB-E5D4-4D54-5BFEF14EF1FA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B29DA8A-5FEE-F4A7-F580-D6F916784767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31742CC-B239-C5ED-7E1E-3761D611D698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D862C79-5D2A-DCEE-1813-9E24A774C00D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8079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C, D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8E3EF5A-15C3-4FB1-FE82-23EFE08C2DF7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4D32CD6-D2B8-D1F1-1B9B-6F40736AD230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E8235DD-5D94-DDC1-3284-DD39275C1C4C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CEB225-633F-7EB7-217A-83B3CA2600FD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43BF7CC-6A9F-02E7-23C0-DA9FD90380D4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014F8C3-84FA-ECAB-18F4-D093B5EE7961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78D0764-3471-0292-6FD5-ABEDF802A108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0E6BE92-C04B-5E5F-24CC-ECCB5403592A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6676754-3B06-17DA-03C5-AEACE1E52BDF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BC93B4-FAB7-AE82-FFD6-012E792754C2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3675BD-9202-5CFD-0135-07B3BCCADEE0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0E47FC0-8227-A307-DB88-A7097CB4D6D8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555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99" y="1360012"/>
            <a:ext cx="10101162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600" dirty="0"/>
              <a:t>Some classroom is hard to identified/found</a:t>
            </a:r>
          </a:p>
          <a:p>
            <a:pPr lvl="2">
              <a:lnSpc>
                <a:spcPct val="150000"/>
              </a:lnSpc>
            </a:pPr>
            <a:r>
              <a:rPr lang="en-US" altLang="zh-CN" sz="2800" dirty="0"/>
              <a:t>Freshman each year looking for classrooms</a:t>
            </a:r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087BA-0D65-1037-4BE2-C05793AE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AA791-19C6-B507-CF9A-8E70B3FBBC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2E80B-ED3C-778F-EE39-195D56DA1B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F35100-BF3E-03D8-5807-29E47F99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1198800"/>
            <a:ext cx="6640682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Node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Edge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Draw the path on the floor plan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5E75B3-F2F7-4CC2-2FFC-CB2B360347DA}"/>
              </a:ext>
            </a:extLst>
          </p:cNvPr>
          <p:cNvSpPr txBox="1"/>
          <p:nvPr/>
        </p:nvSpPr>
        <p:spPr>
          <a:xfrm>
            <a:off x="3389972" y="1201167"/>
            <a:ext cx="6884018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Floor Plan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Room, Door, Stair, and Intersection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Corridor</a:t>
            </a:r>
            <a:endParaRPr lang="zh-CN" altLang="en-US" sz="3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B851E23-27F9-FE8A-18FA-37DE9965313E}"/>
              </a:ext>
            </a:extLst>
          </p:cNvPr>
          <p:cNvSpPr/>
          <p:nvPr/>
        </p:nvSpPr>
        <p:spPr>
          <a:xfrm>
            <a:off x="2265213" y="1473969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65022B-DEEC-0C6C-7FC2-F192AA10DFC9}"/>
              </a:ext>
            </a:extLst>
          </p:cNvPr>
          <p:cNvSpPr/>
          <p:nvPr/>
        </p:nvSpPr>
        <p:spPr>
          <a:xfrm>
            <a:off x="2265213" y="2253128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4085FD6-61B4-E969-C4D1-FFCE5364C678}"/>
              </a:ext>
            </a:extLst>
          </p:cNvPr>
          <p:cNvSpPr/>
          <p:nvPr/>
        </p:nvSpPr>
        <p:spPr>
          <a:xfrm>
            <a:off x="2265213" y="3032287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1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sz="3600"/>
              <a:t>Collection of the Floor Plan Data</a:t>
            </a:r>
            <a:endParaRPr lang="zh-CN" altLang="en-US" sz="36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Research</a:t>
            </a:r>
          </a:p>
          <a:p>
            <a:pPr lvl="1"/>
            <a:r>
              <a:rPr lang="en-US" altLang="zh-CN" sz="2800" dirty="0"/>
              <a:t>Map Library</a:t>
            </a:r>
          </a:p>
          <a:p>
            <a:endParaRPr lang="en-US" altLang="zh-CN" sz="3200" dirty="0"/>
          </a:p>
          <a:p>
            <a:r>
              <a:rPr lang="en-US" altLang="zh-CN" sz="3200" dirty="0"/>
              <a:t>Floor Plan on the wall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600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Preprocessing of the Floor Plan Image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Extract and Encode Information from the Floor Plan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5038129" y="1469550"/>
            <a:ext cx="7046625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"/>
          <a:stretch/>
        </p:blipFill>
        <p:spPr>
          <a:xfrm>
            <a:off x="5000030" y="1469550"/>
            <a:ext cx="7084724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519452" cy="49688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 dirty="0"/>
              <a:t>POIs (Point of Interest)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vertices (nodes)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Pathways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edges</a:t>
            </a:r>
          </a:p>
          <a:p>
            <a:pPr>
              <a:lnSpc>
                <a:spcPct val="110000"/>
              </a:lnSpc>
            </a:pP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en-US" altLang="zh-CN" sz="2800" dirty="0"/>
              <a:t>Drawn by Photoshop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POI type encoded with color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Notated image parsed by backend with CV (Computer Vision)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Backend Logic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3"/>
          <a:stretch/>
        </p:blipFill>
        <p:spPr>
          <a:xfrm>
            <a:off x="5592851" y="1507067"/>
            <a:ext cx="6491905" cy="3749347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5063677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Automatic Pathfinding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Apply Dijkstra's algorithm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Route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4" y="1437667"/>
            <a:ext cx="10426721" cy="4535621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9" y="1120625"/>
            <a:ext cx="10112112" cy="51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08300" y="1166497"/>
            <a:ext cx="9166990" cy="5316852"/>
          </a:xfrm>
          <a:noFill/>
        </p:spPr>
      </p:pic>
    </p:spTree>
    <p:extLst>
      <p:ext uri="{BB962C8B-B14F-4D97-AF65-F5344CB8AC3E}">
        <p14:creationId xmlns:p14="http://schemas.microsoft.com/office/powerpoint/2010/main" val="361228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E2617-2954-DB2E-FAF1-E04BBEFD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Lassonde Lecture Hall 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5B07E-10AE-EED4-CB92-6099CC93C2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2B7630-F21D-525A-F5E1-0B9F0F9394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 descr="建筑的门口&#10;&#10;中度可信度描述已自动生成">
            <a:extLst>
              <a:ext uri="{FF2B5EF4-FFF2-40B4-BE49-F238E27FC236}">
                <a16:creationId xmlns:a16="http://schemas.microsoft.com/office/drawing/2014/main" id="{FE5757C0-3D74-6CE2-2D1A-5D813EBCB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27" y="1048871"/>
            <a:ext cx="7444938" cy="5583704"/>
          </a:xfrm>
        </p:spPr>
      </p:pic>
    </p:spTree>
    <p:extLst>
      <p:ext uri="{BB962C8B-B14F-4D97-AF65-F5344CB8AC3E}">
        <p14:creationId xmlns:p14="http://schemas.microsoft.com/office/powerpoint/2010/main" val="3138110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Problems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Autofit/>
          </a:bodyPr>
          <a:lstStyle/>
          <a:p>
            <a:r>
              <a:rPr lang="en-US" altLang="zh-CN" sz="3600" dirty="0"/>
              <a:t>Help from </a:t>
            </a:r>
            <a:r>
              <a:rPr lang="en-US" altLang="zh-CN" sz="2400" dirty="0"/>
              <a:t>Facilities Services/Campus Planning, Design &amp; Construction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0024"/>
            <a:ext cx="4820142" cy="1964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Request of CAD drawings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By course classroom popularity</a:t>
            </a:r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r="4145"/>
          <a:stretch/>
        </p:blipFill>
        <p:spPr>
          <a:xfrm>
            <a:off x="5337345" y="1390649"/>
            <a:ext cx="6854655" cy="4183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9C8FC2-E975-B6A7-3CD0-90B0BCB27466}"/>
              </a:ext>
            </a:extLst>
          </p:cNvPr>
          <p:cNvSpPr txBox="1"/>
          <p:nvPr/>
        </p:nvSpPr>
        <p:spPr>
          <a:xfrm>
            <a:off x="139700" y="3352800"/>
            <a:ext cx="5270500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LAS (Lassonde Building)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LSB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Life Sciences Building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ACW (Accolade Building West)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CLH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Curtis Lecture Halls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 (Ross Building)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Digital Floor Plan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b="1" dirty="0"/>
              <a:t>An Improved Notation Tool</a:t>
            </a:r>
            <a:endParaRPr lang="zh-CN" altLang="en-US" sz="3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009835"/>
            <a:ext cx="6902138" cy="2171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Self-contained? Easy to use? Intuitive?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1" y="451782"/>
            <a:ext cx="4349819" cy="5599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3444510"/>
            <a:ext cx="1594485" cy="2923224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7550" y="4820017"/>
            <a:ext cx="2101850" cy="640798"/>
          </a:xfrm>
          <a:prstGeom prst="bentConnector3">
            <a:avLst>
              <a:gd name="adj1" fmla="val 6540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5391150" y="1860550"/>
            <a:ext cx="2508250" cy="2496102"/>
          </a:xfrm>
          <a:prstGeom prst="bentConnector3">
            <a:avLst>
              <a:gd name="adj1" fmla="val 715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Needs to ready-to-use</a:t>
            </a:r>
          </a:p>
          <a:p>
            <a:pPr lvl="1"/>
            <a:r>
              <a:rPr lang="en-US" altLang="zh-CN" sz="2800" dirty="0"/>
              <a:t>Small footprint</a:t>
            </a:r>
          </a:p>
          <a:p>
            <a:pPr lvl="1"/>
            <a:r>
              <a:rPr lang="en-US" altLang="zh-CN" sz="2800" dirty="0"/>
              <a:t>Internet connection independent</a:t>
            </a:r>
          </a:p>
          <a:p>
            <a:pPr lvl="2"/>
            <a:r>
              <a:rPr lang="en-US" altLang="zh-CN" sz="2800" dirty="0"/>
              <a:t>Works locally with only the floor plan image</a:t>
            </a:r>
          </a:p>
          <a:p>
            <a:pPr lvl="2"/>
            <a:r>
              <a:rPr lang="en-US" altLang="zh-CN" sz="2800" dirty="0"/>
              <a:t>Save to local then deploy to backend</a:t>
            </a:r>
          </a:p>
          <a:p>
            <a:endParaRPr lang="en-US" altLang="zh-CN" sz="3200" dirty="0"/>
          </a:p>
          <a:p>
            <a:r>
              <a:rPr lang="en-US" altLang="zh-CN" sz="3200" dirty="0"/>
              <a:t>Should be as intuitive as possible</a:t>
            </a:r>
          </a:p>
          <a:p>
            <a:pPr lvl="1"/>
            <a:r>
              <a:rPr lang="en-US" altLang="zh-CN" sz="2800" dirty="0"/>
              <a:t>Similar mode as the last generation solution</a:t>
            </a:r>
          </a:p>
          <a:p>
            <a:pPr lvl="1"/>
            <a:r>
              <a:rPr lang="en-US" altLang="zh-CN" sz="2800" dirty="0"/>
              <a:t>Point-and-click interaction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Performance shall be acceptable</a:t>
            </a:r>
          </a:p>
          <a:p>
            <a:pPr lvl="1"/>
            <a:r>
              <a:rPr lang="en-US" altLang="zh-CN" sz="2800" dirty="0"/>
              <a:t>As many as several hundred nodes on a single floor</a:t>
            </a:r>
          </a:p>
          <a:p>
            <a:endParaRPr lang="en-US" altLang="zh-CN" sz="3200" dirty="0"/>
          </a:p>
          <a:p>
            <a:r>
              <a:rPr lang="en-US" altLang="zh-CN" sz="3200" dirty="0"/>
              <a:t>Web-based solution with HTML + CSS + JS</a:t>
            </a:r>
          </a:p>
          <a:p>
            <a:pPr lvl="1"/>
            <a:r>
              <a:rPr lang="en-US" altLang="zh-CN" sz="2800" dirty="0"/>
              <a:t>HTML5 Canvas</a:t>
            </a:r>
          </a:p>
          <a:p>
            <a:pPr lvl="2"/>
            <a:r>
              <a:rPr lang="en-US" altLang="zh-CN" sz="2800" dirty="0"/>
              <a:t>Render anything controlled by JS</a:t>
            </a:r>
          </a:p>
          <a:p>
            <a:pPr lvl="2"/>
            <a:r>
              <a:rPr lang="en-US" altLang="zh-CN" sz="2800" dirty="0"/>
              <a:t>Not very easy to use!</a:t>
            </a: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75" y="3914774"/>
            <a:ext cx="3027164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Enter </a:t>
            </a:r>
            <a:r>
              <a:rPr lang="en-US" altLang="zh-CN" sz="3600" i="1" dirty="0"/>
              <a:t>Fabric.js</a:t>
            </a:r>
            <a:endParaRPr lang="zh-CN" altLang="en-US" sz="360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Looks familiar…</a:t>
            </a:r>
            <a:endParaRPr lang="zh-CN" altLang="en-US" sz="36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91" y="77153"/>
            <a:ext cx="4832459" cy="5258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1328402"/>
            <a:ext cx="5019886" cy="49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3" y="945425"/>
            <a:ext cx="10995474" cy="5411643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Current State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36" y="945425"/>
            <a:ext cx="9419527" cy="5381613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E2617-2954-DB2E-FAF1-E04BBEFD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Lassonde Lecture Hall 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5B07E-10AE-EED4-CB92-6099CC93C2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2B7630-F21D-525A-F5E1-0B9F0F9394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内容占位符 10" descr="建筑的摆设布局&#10;&#10;低可信度描述已自动生成">
            <a:extLst>
              <a:ext uri="{FF2B5EF4-FFF2-40B4-BE49-F238E27FC236}">
                <a16:creationId xmlns:a16="http://schemas.microsoft.com/office/drawing/2014/main" id="{ADEBD511-2883-BCF7-A19A-E49ED66EA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23" y="1029467"/>
            <a:ext cx="7589341" cy="5692007"/>
          </a:xfrm>
        </p:spPr>
      </p:pic>
    </p:spTree>
    <p:extLst>
      <p:ext uri="{BB962C8B-B14F-4D97-AF65-F5344CB8AC3E}">
        <p14:creationId xmlns:p14="http://schemas.microsoft.com/office/powerpoint/2010/main" val="572792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Efficiency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586684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016000"/>
            <a:ext cx="7106709" cy="57054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Generating the result images is SLOW!</a:t>
            </a:r>
          </a:p>
          <a:p>
            <a:pPr lvl="1"/>
            <a:r>
              <a:rPr lang="en-US" altLang="zh-CN" sz="2400" dirty="0"/>
              <a:t>~3 – 5 s for a single image</a:t>
            </a:r>
          </a:p>
          <a:p>
            <a:pPr lvl="1"/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improve?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Key to the solution: </a:t>
            </a:r>
          </a:p>
          <a:p>
            <a:pPr marL="0" indent="0">
              <a:buNone/>
            </a:pPr>
            <a:r>
              <a:rPr lang="en-US" altLang="zh-CN" sz="2800" dirty="0"/>
              <a:t>    results are unique w/ each route selected</a:t>
            </a:r>
          </a:p>
          <a:p>
            <a:pPr lvl="1"/>
            <a:r>
              <a:rPr lang="en-US" altLang="zh-CN" sz="2400" dirty="0"/>
              <a:t>Reusing is possible!</a:t>
            </a:r>
          </a:p>
          <a:p>
            <a:pPr lvl="1"/>
            <a:r>
              <a:rPr lang="en-US" altLang="zh-CN" sz="2400" dirty="0"/>
              <a:t>On-server cache needed</a:t>
            </a:r>
          </a:p>
          <a:p>
            <a:pPr lvl="2"/>
            <a:r>
              <a:rPr lang="en-US" altLang="zh-CN" sz="2400" dirty="0"/>
              <a:t>Unique key, Put, Contains, TTL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Unique key source</a:t>
            </a:r>
          </a:p>
          <a:p>
            <a:pPr lvl="1"/>
            <a:r>
              <a:rPr lang="en-US" altLang="zh-CN" sz="2400" dirty="0"/>
              <a:t>Route information </a:t>
            </a:r>
            <a:r>
              <a:rPr lang="zh-CN" altLang="en-US" sz="2400" dirty="0"/>
              <a:t>→</a:t>
            </a:r>
            <a:r>
              <a:rPr lang="en-US" altLang="zh-CN" sz="2400" dirty="0"/>
              <a:t> [?] </a:t>
            </a:r>
            <a:r>
              <a:rPr lang="zh-CN" altLang="en-US" sz="2400" dirty="0"/>
              <a:t>→</a:t>
            </a:r>
            <a:r>
              <a:rPr lang="en-US" altLang="zh-CN" sz="2400" dirty="0"/>
              <a:t> Unique key</a:t>
            </a:r>
          </a:p>
          <a:p>
            <a:pPr lvl="1"/>
            <a:r>
              <a:rPr lang="en-US" altLang="zh-CN" sz="24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321550" y="24761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03300"/>
            <a:ext cx="11159999" cy="57181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Popular cache database: </a:t>
            </a:r>
            <a:r>
              <a:rPr lang="en-US" altLang="zh-CN" sz="2800" i="1" dirty="0"/>
              <a:t>Redis</a:t>
            </a:r>
          </a:p>
          <a:p>
            <a:pPr lvl="1"/>
            <a:r>
              <a:rPr lang="en-US" altLang="zh-CN" sz="2400" dirty="0"/>
              <a:t>Fast</a:t>
            </a:r>
          </a:p>
          <a:p>
            <a:pPr lvl="1"/>
            <a:r>
              <a:rPr lang="en-US" altLang="zh-CN" sz="2400" dirty="0"/>
              <a:t>Easy to deploy and use</a:t>
            </a:r>
          </a:p>
          <a:p>
            <a:pPr lvl="1"/>
            <a:r>
              <a:rPr lang="en-US" altLang="zh-CN" sz="2400" dirty="0"/>
              <a:t>Comes with everything we need</a:t>
            </a:r>
          </a:p>
          <a:p>
            <a:pPr lvl="1"/>
            <a:r>
              <a:rPr lang="en-US" altLang="zh-CN" sz="2400" dirty="0"/>
              <a:t>Not optimized for large binary storage</a:t>
            </a:r>
          </a:p>
          <a:p>
            <a:pPr lvl="1"/>
            <a:r>
              <a:rPr lang="en-US" altLang="zh-CN" sz="2400" dirty="0"/>
              <a:t>In memory!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Local filesystem</a:t>
            </a:r>
          </a:p>
          <a:p>
            <a:pPr lvl="1"/>
            <a:r>
              <a:rPr lang="en-US" altLang="zh-CN" sz="2400" dirty="0"/>
              <a:t>Unique Key: Filename</a:t>
            </a:r>
          </a:p>
          <a:p>
            <a:pPr lvl="1"/>
            <a:r>
              <a:rPr lang="en-US" altLang="zh-CN" sz="2400" dirty="0"/>
              <a:t>Put, Contains</a:t>
            </a:r>
          </a:p>
          <a:p>
            <a:pPr lvl="1"/>
            <a:r>
              <a:rPr lang="en-US" altLang="zh-CN" sz="2400" dirty="0"/>
              <a:t>TTL: Last Modified w/ scheduled cronjob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Another reason</a:t>
            </a:r>
          </a:p>
          <a:p>
            <a:pPr lvl="1"/>
            <a:r>
              <a:rPr lang="en-US" altLang="zh-CN" sz="2400" dirty="0"/>
              <a:t>Will talk about that in a second</a:t>
            </a:r>
          </a:p>
          <a:p>
            <a:pPr lvl="1"/>
            <a:endParaRPr lang="en-US" altLang="zh-CN" sz="2400" dirty="0"/>
          </a:p>
          <a:p>
            <a:endParaRPr lang="en-US" altLang="zh-CN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523611-D2C3-C048-8F37-84FB98B27087}"/>
              </a:ext>
            </a:extLst>
          </p:cNvPr>
          <p:cNvGrpSpPr/>
          <p:nvPr/>
        </p:nvGrpSpPr>
        <p:grpSpPr>
          <a:xfrm>
            <a:off x="7755798" y="1398036"/>
            <a:ext cx="3864702" cy="3840714"/>
            <a:chOff x="7315200" y="1925990"/>
            <a:chExt cx="3111500" cy="31084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238054-899D-264C-7905-715624AF4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120"/>
            <a:stretch/>
          </p:blipFill>
          <p:spPr>
            <a:xfrm>
              <a:off x="7315200" y="1925990"/>
              <a:ext cx="3111500" cy="15542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3C6503-82B6-54A6-BF61-CD60F7FB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855" y="3480216"/>
              <a:ext cx="3079847" cy="1554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945425"/>
            <a:ext cx="11159999" cy="59125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altLang="zh-CN" sz="2800" dirty="0"/>
              <a:t>It’s a web application</a:t>
            </a:r>
          </a:p>
          <a:p>
            <a:pPr lvl="1"/>
            <a:r>
              <a:rPr lang="en-US" altLang="zh-CN" sz="2400" dirty="0"/>
              <a:t>Several things needed to deploy</a:t>
            </a:r>
          </a:p>
          <a:p>
            <a:pPr lvl="2"/>
            <a:r>
              <a:rPr lang="en-US" altLang="zh-CN" sz="2000" dirty="0"/>
              <a:t>Virtual Private Server (VPS)</a:t>
            </a:r>
          </a:p>
          <a:p>
            <a:pPr lvl="2"/>
            <a:r>
              <a:rPr lang="en-US" altLang="zh-CN" sz="2000" dirty="0"/>
              <a:t>Domain</a:t>
            </a:r>
          </a:p>
          <a:p>
            <a:pPr lvl="2"/>
            <a:r>
              <a:rPr lang="en-US" altLang="zh-CN" sz="2000" dirty="0"/>
              <a:t>TLS Certificate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VPS</a:t>
            </a:r>
          </a:p>
          <a:p>
            <a:pPr lvl="2"/>
            <a:r>
              <a:rPr lang="en-US" altLang="zh-CN" sz="2000" dirty="0"/>
              <a:t>Amazon Web Service Lightsail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Domain</a:t>
            </a:r>
          </a:p>
          <a:p>
            <a:pPr lvl="2"/>
            <a:r>
              <a:rPr lang="en-US" altLang="zh-CN" sz="2000" dirty="0"/>
              <a:t>Registered personal domain</a:t>
            </a:r>
          </a:p>
          <a:p>
            <a:pPr lvl="2"/>
            <a:r>
              <a:rPr lang="en-US" altLang="zh-CN" sz="2000" dirty="0"/>
              <a:t>DNS provider: Aliyun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Certificate</a:t>
            </a:r>
          </a:p>
          <a:p>
            <a:pPr lvl="2"/>
            <a:r>
              <a:rPr lang="en-US" altLang="zh-CN" sz="2000" dirty="0"/>
              <a:t>Let’s Encrypt</a:t>
            </a:r>
          </a:p>
          <a:p>
            <a:pPr lvl="2"/>
            <a:r>
              <a:rPr lang="en-US" altLang="zh-CN" sz="2000" dirty="0"/>
              <a:t>Free renewable cert for 3 months</a:t>
            </a:r>
          </a:p>
          <a:p>
            <a:pPr lvl="2"/>
            <a:r>
              <a:rPr lang="en-US" altLang="zh-CN" sz="2000" dirty="0"/>
              <a:t>ACME; </a:t>
            </a:r>
            <a:r>
              <a:rPr lang="en-US" altLang="zh-CN" sz="2000" dirty="0" err="1"/>
              <a:t>certbot</a:t>
            </a:r>
            <a:endParaRPr lang="en-US" altLang="zh-CN" sz="2000" dirty="0"/>
          </a:p>
          <a:p>
            <a:pPr lvl="2"/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99" y="2757986"/>
            <a:ext cx="6519255" cy="13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47" y="1200150"/>
            <a:ext cx="6102394" cy="5657850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2400" dirty="0"/>
              <a:t>Spring Boot’s built-in Tomcat is not very easy to configure</a:t>
            </a:r>
          </a:p>
          <a:p>
            <a:pPr lvl="1"/>
            <a:r>
              <a:rPr lang="en-US" altLang="zh-CN" sz="2400" dirty="0"/>
              <a:t>Compatibility with certbot</a:t>
            </a:r>
          </a:p>
          <a:p>
            <a:pPr lvl="1"/>
            <a:r>
              <a:rPr lang="en-US" altLang="zh-CN" sz="2400" dirty="0"/>
              <a:t>Performance</a:t>
            </a:r>
          </a:p>
          <a:p>
            <a:pPr lvl="1">
              <a:lnSpc>
                <a:spcPts val="1200"/>
              </a:lnSpc>
            </a:pPr>
            <a:endParaRPr lang="en-US" altLang="zh-CN" sz="2400" dirty="0"/>
          </a:p>
          <a:p>
            <a:r>
              <a:rPr lang="en-US" altLang="zh-CN" sz="2800" dirty="0"/>
              <a:t>Reverse Proxy</a:t>
            </a:r>
          </a:p>
          <a:p>
            <a:r>
              <a:rPr lang="en-US" altLang="zh-CN" sz="2800" dirty="0"/>
              <a:t>Nginx</a:t>
            </a:r>
          </a:p>
          <a:p>
            <a:pPr lvl="1"/>
            <a:r>
              <a:rPr lang="en-US" altLang="zh-CN" sz="2400" dirty="0"/>
              <a:t>Popular web server</a:t>
            </a:r>
          </a:p>
          <a:p>
            <a:pPr lvl="1"/>
            <a:r>
              <a:rPr lang="en-US" altLang="zh-CN" sz="2400" dirty="0"/>
              <a:t>Powerful proxy and rule configuration</a:t>
            </a:r>
          </a:p>
          <a:p>
            <a:pPr lvl="1"/>
            <a:r>
              <a:rPr lang="en-US" altLang="zh-CN" sz="2400" dirty="0"/>
              <a:t>Built-in support from certbot</a:t>
            </a:r>
          </a:p>
          <a:p>
            <a:pPr lvl="1"/>
            <a:r>
              <a:rPr lang="en-US" altLang="zh-CN" sz="2400" dirty="0"/>
              <a:t>Native-level local filesystem serving</a:t>
            </a:r>
          </a:p>
          <a:p>
            <a:pPr lvl="2"/>
            <a:r>
              <a:rPr lang="en-US" altLang="zh-CN" sz="2400" dirty="0"/>
              <a:t>Serve result cache from disk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Live Demonstration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Future Work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8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49" y="4413250"/>
            <a:ext cx="5207001" cy="832237"/>
          </a:xfrm>
        </p:spPr>
        <p:txBody>
          <a:bodyPr/>
          <a:lstStyle/>
          <a:p>
            <a:r>
              <a:rPr lang="en-US" altLang="zh-CN" sz="1400" dirty="0"/>
              <a:t>Shengxiong Wu – 217993254 – sxwu@my.yorku.ca</a:t>
            </a:r>
          </a:p>
          <a:p>
            <a:r>
              <a:rPr lang="en-US" altLang="zh-CN" sz="1400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E2617-2954-DB2E-FAF1-E04BBEFD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Lassonde Lecture Hall 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5B07E-10AE-EED4-CB92-6099CC93C2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2B7630-F21D-525A-F5E1-0B9F0F9394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2326FF-8C51-49C4-FB2D-73408F79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37" y="945425"/>
            <a:ext cx="8030702" cy="5812769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11CDC1-515C-997E-9D21-B0E5003E5904}"/>
              </a:ext>
            </a:extLst>
          </p:cNvPr>
          <p:cNvCxnSpPr/>
          <p:nvPr/>
        </p:nvCxnSpPr>
        <p:spPr>
          <a:xfrm>
            <a:off x="7887629" y="1479395"/>
            <a:ext cx="0" cy="2802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BD98EF0-E62E-4F22-7CD6-C2E626F2602E}"/>
              </a:ext>
            </a:extLst>
          </p:cNvPr>
          <p:cNvCxnSpPr>
            <a:cxnSpLocks/>
          </p:cNvCxnSpPr>
          <p:nvPr/>
        </p:nvCxnSpPr>
        <p:spPr>
          <a:xfrm>
            <a:off x="7434146" y="1308410"/>
            <a:ext cx="453483" cy="1709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AF96034-3341-2613-14D6-D72B7B178354}"/>
              </a:ext>
            </a:extLst>
          </p:cNvPr>
          <p:cNvCxnSpPr>
            <a:cxnSpLocks/>
          </p:cNvCxnSpPr>
          <p:nvPr/>
        </p:nvCxnSpPr>
        <p:spPr>
          <a:xfrm flipH="1">
            <a:off x="5553307" y="1308410"/>
            <a:ext cx="1880839" cy="59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A55068E-1302-E843-6994-34B7A247EB03}"/>
              </a:ext>
            </a:extLst>
          </p:cNvPr>
          <p:cNvCxnSpPr>
            <a:cxnSpLocks/>
          </p:cNvCxnSpPr>
          <p:nvPr/>
        </p:nvCxnSpPr>
        <p:spPr>
          <a:xfrm flipH="1">
            <a:off x="5099824" y="1367883"/>
            <a:ext cx="453483" cy="4088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BBB6A3D-95B4-0420-8515-849B100114E1}"/>
              </a:ext>
            </a:extLst>
          </p:cNvPr>
          <p:cNvCxnSpPr>
            <a:cxnSpLocks/>
          </p:cNvCxnSpPr>
          <p:nvPr/>
        </p:nvCxnSpPr>
        <p:spPr>
          <a:xfrm>
            <a:off x="5099824" y="1776761"/>
            <a:ext cx="0" cy="2438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99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https://presidentkevvol.github.io/YorkCSClassList/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99" y="1360012"/>
            <a:ext cx="5021745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600" dirty="0"/>
              <a:t>Make contribution to York University Community</a:t>
            </a:r>
          </a:p>
          <a:p>
            <a:pPr lvl="2">
              <a:lnSpc>
                <a:spcPct val="150000"/>
              </a:lnSpc>
            </a:pPr>
            <a:r>
              <a:rPr lang="en-US" altLang="zh-CN" sz="2600" dirty="0"/>
              <a:t>York University Computer Science Skill Tree</a:t>
            </a:r>
          </a:p>
          <a:p>
            <a:pPr lvl="1">
              <a:lnSpc>
                <a:spcPct val="150000"/>
              </a:lnSpc>
            </a:pPr>
            <a:endParaRPr lang="en-US" altLang="zh-CN" sz="2600" dirty="0"/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1FB664-86F8-A6B2-3C8A-E1CF1C48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06" y="449556"/>
            <a:ext cx="7189694" cy="50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https://www.dlubal.com/en/support-and-learning/support/knowledge-base/001432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94140"/>
            <a:ext cx="7160357" cy="471174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Goal</a:t>
            </a:r>
            <a:endParaRPr lang="en-US" altLang="zh-CN" sz="3200" dirty="0"/>
          </a:p>
          <a:p>
            <a:pPr lvl="1"/>
            <a:r>
              <a:rPr lang="en-US" altLang="zh-CN" sz="2400" dirty="0"/>
              <a:t>Develop an indoor navigation system</a:t>
            </a:r>
          </a:p>
          <a:p>
            <a:pPr lvl="2"/>
            <a:r>
              <a:rPr lang="en-US" altLang="zh-CN" sz="2400" dirty="0"/>
              <a:t>Save time</a:t>
            </a:r>
          </a:p>
          <a:p>
            <a:pPr lvl="2"/>
            <a:r>
              <a:rPr lang="en-US" altLang="zh-CN" sz="2400" dirty="0"/>
              <a:t>Contribute to the York University Community</a:t>
            </a:r>
          </a:p>
          <a:p>
            <a:pPr marL="0" indent="0">
              <a:buNone/>
            </a:pPr>
            <a:endParaRPr lang="en-US" altLang="zh-CN" sz="2800" dirty="0"/>
          </a:p>
          <a:p>
            <a:r>
              <a:rPr lang="en-US" altLang="zh-CN" sz="2800" dirty="0"/>
              <a:t>Context</a:t>
            </a:r>
          </a:p>
          <a:p>
            <a:pPr lvl="1"/>
            <a:r>
              <a:rPr lang="en-US" altLang="zh-CN" sz="2200" dirty="0"/>
              <a:t>Google Map can not navigate inside the building</a:t>
            </a:r>
          </a:p>
          <a:p>
            <a:pPr lvl="1"/>
            <a:r>
              <a:rPr lang="en-US" altLang="zh-CN" sz="2400" dirty="0"/>
              <a:t>Common indoor navigation system (e.g., in the mall) required BIM (Building Information Model)</a:t>
            </a:r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13DF02-767A-5A49-FCED-7A4E67FD2386}"/>
              </a:ext>
            </a:extLst>
          </p:cNvPr>
          <p:cNvSpPr txBox="1"/>
          <p:nvPr/>
        </p:nvSpPr>
        <p:spPr>
          <a:xfrm>
            <a:off x="216086" y="5271437"/>
            <a:ext cx="11759827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Web-based application that can navigate inside the building on campus</a:t>
            </a: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Requirements Analysis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65" y="1074145"/>
            <a:ext cx="10852134" cy="578385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Functional Requirement:</a:t>
            </a:r>
          </a:p>
          <a:p>
            <a:pPr lvl="1"/>
            <a:r>
              <a:rPr lang="en-US" altLang="zh-CN" sz="2400" dirty="0"/>
              <a:t>Navigation Function</a:t>
            </a:r>
          </a:p>
          <a:p>
            <a:pPr lvl="1"/>
            <a:r>
              <a:rPr lang="en-US" altLang="zh-CN" sz="2400" dirty="0"/>
              <a:t>User Interface</a:t>
            </a:r>
          </a:p>
          <a:p>
            <a:pPr lvl="1"/>
            <a:r>
              <a:rPr lang="en-US" altLang="zh-CN" sz="2400" dirty="0"/>
              <a:t>Multi-floor support</a:t>
            </a:r>
          </a:p>
          <a:p>
            <a:pPr lvl="1"/>
            <a:r>
              <a:rPr lang="en-US" altLang="zh-CN" sz="2400" dirty="0"/>
              <a:t>Multi-building support</a:t>
            </a:r>
          </a:p>
          <a:p>
            <a:r>
              <a:rPr lang="en-US" altLang="zh-CN" sz="2800" dirty="0"/>
              <a:t>Non-Functional</a:t>
            </a:r>
            <a:r>
              <a:rPr lang="en-US" altLang="zh-CN" sz="3000" dirty="0"/>
              <a:t> Requirement:</a:t>
            </a:r>
          </a:p>
          <a:p>
            <a:pPr lvl="1"/>
            <a:r>
              <a:rPr lang="en-US" altLang="zh-CN" sz="2400" dirty="0"/>
              <a:t>Response Time</a:t>
            </a:r>
          </a:p>
          <a:p>
            <a:pPr lvl="1"/>
            <a:r>
              <a:rPr lang="en-US" altLang="zh-CN" sz="2400" dirty="0"/>
              <a:t>Data Safety</a:t>
            </a:r>
          </a:p>
          <a:p>
            <a:pPr lvl="1"/>
            <a:r>
              <a:rPr lang="en-US" altLang="zh-CN" sz="2400" dirty="0"/>
              <a:t>Scalability</a:t>
            </a:r>
          </a:p>
          <a:p>
            <a:r>
              <a:rPr lang="en-US" altLang="zh-CN" sz="2800" dirty="0"/>
              <a:t>Technical Requirements:</a:t>
            </a:r>
          </a:p>
          <a:p>
            <a:pPr lvl="1"/>
            <a:r>
              <a:rPr lang="en-US" altLang="zh-CN" sz="2400" dirty="0"/>
              <a:t>Spring Boot</a:t>
            </a:r>
          </a:p>
          <a:p>
            <a:pPr lvl="1"/>
            <a:r>
              <a:rPr lang="en-US" altLang="zh-CN" sz="2400" dirty="0"/>
              <a:t>Web-development tech stack</a:t>
            </a:r>
          </a:p>
          <a:p>
            <a:pPr lvl="1"/>
            <a:r>
              <a:rPr lang="en-US" altLang="zh-CN" sz="2400" dirty="0"/>
              <a:t>Cloud deployment</a:t>
            </a:r>
          </a:p>
          <a:p>
            <a:pPr marL="0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ork 2020">
    <a:dk1>
      <a:srgbClr val="000000"/>
    </a:dk1>
    <a:lt1>
      <a:srgbClr val="FFFFFF"/>
    </a:lt1>
    <a:dk2>
      <a:srgbClr val="AF1F24"/>
    </a:dk2>
    <a:lt2>
      <a:srgbClr val="F2F2F2"/>
    </a:lt2>
    <a:accent1>
      <a:srgbClr val="E31837"/>
    </a:accent1>
    <a:accent2>
      <a:srgbClr val="686361"/>
    </a:accent2>
    <a:accent3>
      <a:srgbClr val="7F1516"/>
    </a:accent3>
    <a:accent4>
      <a:srgbClr val="3EC2ED"/>
    </a:accent4>
    <a:accent5>
      <a:srgbClr val="AFE1F3"/>
    </a:accent5>
    <a:accent6>
      <a:srgbClr val="D6D0CA"/>
    </a:accent6>
    <a:hlink>
      <a:srgbClr val="E21E38"/>
    </a:hlink>
    <a:folHlink>
      <a:srgbClr val="AF1F24"/>
    </a:folHlink>
  </a:clrScheme>
</a:themeOverride>
</file>

<file path=ppt/theme/themeOverride2.xml><?xml version="1.0" encoding="utf-8"?>
<a:themeOverride xmlns:a="http://schemas.openxmlformats.org/drawingml/2006/main">
  <a:clrScheme name="York 2020">
    <a:dk1>
      <a:srgbClr val="000000"/>
    </a:dk1>
    <a:lt1>
      <a:srgbClr val="FFFFFF"/>
    </a:lt1>
    <a:dk2>
      <a:srgbClr val="AF1F24"/>
    </a:dk2>
    <a:lt2>
      <a:srgbClr val="F2F2F2"/>
    </a:lt2>
    <a:accent1>
      <a:srgbClr val="E31837"/>
    </a:accent1>
    <a:accent2>
      <a:srgbClr val="686361"/>
    </a:accent2>
    <a:accent3>
      <a:srgbClr val="7F1516"/>
    </a:accent3>
    <a:accent4>
      <a:srgbClr val="3EC2ED"/>
    </a:accent4>
    <a:accent5>
      <a:srgbClr val="AFE1F3"/>
    </a:accent5>
    <a:accent6>
      <a:srgbClr val="D6D0CA"/>
    </a:accent6>
    <a:hlink>
      <a:srgbClr val="E21E38"/>
    </a:hlink>
    <a:folHlink>
      <a:srgbClr val="AF1F2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1372</Words>
  <Application>Microsoft Office PowerPoint</Application>
  <PresentationFormat>宽屏</PresentationFormat>
  <Paragraphs>505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IBM Plex Serif ExtLt</vt:lpstr>
      <vt:lpstr>IBM Plex Serif Medm</vt:lpstr>
      <vt:lpstr>等线</vt:lpstr>
      <vt:lpstr>Arial</vt:lpstr>
      <vt:lpstr>IBM Plex Sans</vt:lpstr>
      <vt:lpstr>IBM Plex Sans Bold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Example – Lassonde Lecture Hall C</vt:lpstr>
      <vt:lpstr>Example – Lassonde Lecture Hall C</vt:lpstr>
      <vt:lpstr>Example – Lassonde Lecture Hall C</vt:lpstr>
      <vt:lpstr>Introduction</vt:lpstr>
      <vt:lpstr>Introduction</vt:lpstr>
      <vt:lpstr>Software Development Life Cycle</vt:lpstr>
      <vt:lpstr>Requirements Analysis</vt:lpstr>
      <vt:lpstr>Design - Methodology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Methodology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Backend Logic</vt:lpstr>
      <vt:lpstr>First Functional Prototype</vt:lpstr>
      <vt:lpstr>First Functional Prototype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wu shengxiong</cp:lastModifiedBy>
  <cp:revision>125</cp:revision>
  <dcterms:created xsi:type="dcterms:W3CDTF">2024-04-15T07:40:29Z</dcterms:created>
  <dcterms:modified xsi:type="dcterms:W3CDTF">2024-04-23T12:38:45Z</dcterms:modified>
</cp:coreProperties>
</file>